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34146-BBD5-4B19-9955-36BF16C2DC0D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03A50-BAC4-4610-88D6-3612A80C1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12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5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9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9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1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8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90F12-8FEB-4AB7-88CB-8D8B7D447E5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EB49-0D84-456B-9750-B0D8A994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4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T2L PD : Science Journaling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21, 2015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150" y="4648200"/>
            <a:ext cx="14097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7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 Practices and Science Journals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Scientific Practices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 questions and define problems</a:t>
            </a:r>
          </a:p>
          <a:p>
            <a:r>
              <a:rPr lang="en-US" dirty="0" smtClean="0"/>
              <a:t>Plans and carry out investigations</a:t>
            </a:r>
          </a:p>
          <a:p>
            <a:r>
              <a:rPr lang="en-US" dirty="0" smtClean="0"/>
              <a:t>Develop and use models</a:t>
            </a:r>
          </a:p>
          <a:p>
            <a:r>
              <a:rPr lang="en-US" dirty="0" smtClean="0"/>
              <a:t>Argument from evidence</a:t>
            </a:r>
            <a:endParaRPr lang="en-US" dirty="0"/>
          </a:p>
          <a:p>
            <a:r>
              <a:rPr lang="en-US" dirty="0" smtClean="0"/>
              <a:t>Analyze and interpret data</a:t>
            </a:r>
          </a:p>
          <a:p>
            <a:r>
              <a:rPr lang="en-US" dirty="0" smtClean="0"/>
              <a:t>Construct explanations</a:t>
            </a:r>
          </a:p>
          <a:p>
            <a:r>
              <a:rPr lang="en-US" dirty="0" smtClean="0"/>
              <a:t>Use mathematical thinking</a:t>
            </a:r>
          </a:p>
          <a:p>
            <a:r>
              <a:rPr lang="en-US" dirty="0" smtClean="0"/>
              <a:t>Obtain, evaluate and communicate information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Science Journal Components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Questions, problem , purpose</a:t>
            </a:r>
          </a:p>
          <a:p>
            <a:r>
              <a:rPr lang="en-US" dirty="0" smtClean="0"/>
              <a:t>Prediction</a:t>
            </a:r>
          </a:p>
          <a:p>
            <a:r>
              <a:rPr lang="en-US" dirty="0" smtClean="0"/>
              <a:t>Develop and plan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Observations/data/charts/ graphs…</a:t>
            </a:r>
          </a:p>
          <a:p>
            <a:r>
              <a:rPr lang="en-US" dirty="0" smtClean="0"/>
              <a:t>Claims &amp; evidence</a:t>
            </a:r>
          </a:p>
          <a:p>
            <a:r>
              <a:rPr lang="en-US" dirty="0" smtClean="0"/>
              <a:t>Drawing conclusions</a:t>
            </a:r>
          </a:p>
          <a:p>
            <a:r>
              <a:rPr lang="en-US" dirty="0" smtClean="0"/>
              <a:t>Reflection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24384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00400" y="3200400"/>
            <a:ext cx="1447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733800" y="37338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4038600"/>
            <a:ext cx="914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924300" y="4533900"/>
            <a:ext cx="800100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05200" y="48768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47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#1: Analyzing SJ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Purpose: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Explore the variety of journal 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Clarify components of SJ through examples</a:t>
            </a:r>
          </a:p>
          <a:p>
            <a:pPr marL="0" indent="0">
              <a:buNone/>
            </a:pPr>
            <a:r>
              <a:rPr lang="en-US" dirty="0" smtClean="0"/>
              <a:t>Tasks:</a:t>
            </a:r>
          </a:p>
          <a:p>
            <a:r>
              <a:rPr lang="en-US" dirty="0" smtClean="0"/>
              <a:t>Tally </a:t>
            </a:r>
            <a:r>
              <a:rPr lang="en-US" dirty="0"/>
              <a:t>up </a:t>
            </a:r>
            <a:r>
              <a:rPr lang="en-US" dirty="0" smtClean="0"/>
              <a:t>the entry components (#4) represented thus far for your own journal assignments</a:t>
            </a:r>
          </a:p>
          <a:p>
            <a:r>
              <a:rPr lang="en-US" dirty="0" smtClean="0"/>
              <a:t>Create a master tally for your group</a:t>
            </a:r>
          </a:p>
          <a:p>
            <a:r>
              <a:rPr lang="en-US" dirty="0" smtClean="0"/>
              <a:t>Each group member share one assignment/entry and the components you think it represents: Discuss -- Do your tablemates agree?</a:t>
            </a:r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8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#2: Planning Use of SJ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Purpose: Plan additional uses of SJ</a:t>
            </a:r>
          </a:p>
          <a:p>
            <a:r>
              <a:rPr lang="en-US" dirty="0" smtClean="0"/>
              <a:t>As a grade level team, select an upcoming lesson to work on</a:t>
            </a:r>
          </a:p>
          <a:p>
            <a:r>
              <a:rPr lang="en-US" dirty="0" smtClean="0"/>
              <a:t>Identify any use of science journal already suggested in the lesson</a:t>
            </a:r>
          </a:p>
          <a:p>
            <a:r>
              <a:rPr lang="en-US" dirty="0" smtClean="0"/>
              <a:t>What component(s) does it address?</a:t>
            </a:r>
          </a:p>
          <a:p>
            <a:r>
              <a:rPr lang="en-US" dirty="0" smtClean="0"/>
              <a:t>Discuss and develop two other potential uses of the SJ before, during, or after the lesson that address DIFFERENT SJ components.</a:t>
            </a:r>
          </a:p>
          <a:p>
            <a:r>
              <a:rPr lang="en-US" dirty="0" smtClean="0"/>
              <a:t>If appropriate develop supports that some students may need to successfully complete the journal assignment</a:t>
            </a:r>
          </a:p>
          <a:p>
            <a:r>
              <a:rPr lang="en-US" dirty="0" smtClean="0"/>
              <a:t>You will have 20 minutes. If you finish early, so the same with the next lesson.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3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“Academic feedback is more strongly and consistently related to achievement than any other teaching behavior”</a:t>
            </a:r>
          </a:p>
          <a:p>
            <a:pPr algn="r">
              <a:buFontTx/>
              <a:buChar char="-"/>
            </a:pPr>
            <a:r>
              <a:rPr lang="en-US" dirty="0" err="1" smtClean="0"/>
              <a:t>Bellon</a:t>
            </a:r>
            <a:r>
              <a:rPr lang="en-US" dirty="0" smtClean="0"/>
              <a:t>, </a:t>
            </a:r>
            <a:r>
              <a:rPr lang="en-US" dirty="0" err="1" smtClean="0"/>
              <a:t>Bellon</a:t>
            </a:r>
            <a:r>
              <a:rPr lang="en-US" dirty="0" smtClean="0"/>
              <a:t> &amp; Blank, 1977</a:t>
            </a:r>
          </a:p>
          <a:p>
            <a:pPr marL="0" indent="0">
              <a:buNone/>
            </a:pPr>
            <a:r>
              <a:rPr lang="en-US" dirty="0" smtClean="0"/>
              <a:t>“The most powerful single modification that enhances achievement is feedback.”</a:t>
            </a:r>
          </a:p>
          <a:p>
            <a:pPr marL="0" indent="0" algn="r">
              <a:buNone/>
            </a:pPr>
            <a:r>
              <a:rPr lang="en-US" dirty="0" smtClean="0"/>
              <a:t>- Hallie, 2006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6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Clear goals/objectives</a:t>
            </a:r>
          </a:p>
          <a:p>
            <a:pPr marL="514350" indent="-514350">
              <a:buAutoNum type="arabicPeriod"/>
            </a:pPr>
            <a:r>
              <a:rPr lang="en-US" dirty="0" smtClean="0"/>
              <a:t>Appropriate tasks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Clear criteria for success</a:t>
            </a:r>
          </a:p>
          <a:p>
            <a:pPr marL="514350" indent="-514350">
              <a:buAutoNum type="arabicPeriod"/>
            </a:pPr>
            <a:r>
              <a:rPr lang="en-US" dirty="0" smtClean="0"/>
              <a:t>Teacher belief that ALL students can meet the bar with appropriate support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sz="2400" dirty="0" err="1" smtClean="0"/>
              <a:t>Saphier</a:t>
            </a:r>
            <a:r>
              <a:rPr lang="en-US" sz="2400" dirty="0" smtClean="0"/>
              <a:t> et al , </a:t>
            </a:r>
            <a:r>
              <a:rPr lang="en-US" sz="2400" u="sng" dirty="0" smtClean="0"/>
              <a:t>Skillful Teacher</a:t>
            </a:r>
            <a:r>
              <a:rPr lang="en-US" sz="2400" dirty="0" smtClean="0"/>
              <a:t>, 2008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Pre-Conditions for Effective Feedback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8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#3 – Criteria for SJ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Purpose: Develop a list of grade-level appropriate criteria for SJ entries.</a:t>
            </a:r>
          </a:p>
          <a:p>
            <a:r>
              <a:rPr lang="en-US" sz="2900" dirty="0" smtClean="0"/>
              <a:t>With reference to the sample SJ entries, or your own brainstorming, identify a list of criteria to share with students</a:t>
            </a:r>
          </a:p>
          <a:p>
            <a:pPr lvl="1"/>
            <a:r>
              <a:rPr lang="en-US" sz="2900" dirty="0" smtClean="0"/>
              <a:t>To consider: </a:t>
            </a:r>
          </a:p>
          <a:p>
            <a:pPr lvl="2"/>
            <a:r>
              <a:rPr lang="en-US" sz="2900" dirty="0" smtClean="0"/>
              <a:t>Do some/all of the criteria very with the entry assignment?</a:t>
            </a:r>
          </a:p>
          <a:p>
            <a:pPr lvl="2"/>
            <a:r>
              <a:rPr lang="en-US" sz="2900" dirty="0" smtClean="0"/>
              <a:t>Address not only form but also substance in your criteria</a:t>
            </a:r>
          </a:p>
          <a:p>
            <a:pPr lvl="2"/>
            <a:r>
              <a:rPr lang="en-US" sz="2900" dirty="0" smtClean="0"/>
              <a:t>Think about academic language development</a:t>
            </a:r>
          </a:p>
          <a:p>
            <a:r>
              <a:rPr lang="en-US" sz="2900" dirty="0" smtClean="0"/>
              <a:t>Steps:</a:t>
            </a:r>
          </a:p>
          <a:p>
            <a:pPr lvl="1"/>
            <a:r>
              <a:rPr lang="en-US" sz="2900" dirty="0" smtClean="0"/>
              <a:t>Think: Spend 5 minutes brainstorming on our own</a:t>
            </a:r>
          </a:p>
          <a:p>
            <a:pPr lvl="1"/>
            <a:r>
              <a:rPr lang="en-US" sz="2900" dirty="0" smtClean="0"/>
              <a:t>Round Robin: Go around and each contribute one criteria </a:t>
            </a:r>
          </a:p>
          <a:p>
            <a:pPr lvl="1"/>
            <a:r>
              <a:rPr lang="en-US" sz="2900" dirty="0" smtClean="0"/>
              <a:t>Grade Level Chart:  As a group, select 5 or 6  most important criteria and add to Grade Level Chart (Remember to make them students friendly)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259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to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Excerpt from </a:t>
            </a:r>
            <a:r>
              <a:rPr lang="en-US" u="sng" dirty="0" smtClean="0"/>
              <a:t>The Skillful Teacher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Next Steps:</a:t>
            </a:r>
          </a:p>
          <a:p>
            <a:r>
              <a:rPr lang="en-US" dirty="0" smtClean="0"/>
              <a:t>Implement with clarify of purpose frequent science journal assignments</a:t>
            </a:r>
          </a:p>
          <a:p>
            <a:r>
              <a:rPr lang="en-US" dirty="0" smtClean="0"/>
              <a:t>Share Criteria for Success with your students</a:t>
            </a:r>
          </a:p>
          <a:p>
            <a:r>
              <a:rPr lang="en-US" dirty="0" smtClean="0"/>
              <a:t>Provide scaffolding when necessary</a:t>
            </a:r>
          </a:p>
          <a:p>
            <a:r>
              <a:rPr lang="en-US" dirty="0" smtClean="0"/>
              <a:t>Provide effective feedback </a:t>
            </a:r>
            <a:r>
              <a:rPr lang="en-US" smtClean="0"/>
              <a:t>to students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8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417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T2L PD : Science Journaling</vt:lpstr>
      <vt:lpstr>Science Practices and Science Journals</vt:lpstr>
      <vt:lpstr>Activity #1: Analyzing SJ Use</vt:lpstr>
      <vt:lpstr>Activity #2: Planning Use of SJ</vt:lpstr>
      <vt:lpstr>Research on Feedback</vt:lpstr>
      <vt:lpstr>Pre-Conditions for Effective Feedback </vt:lpstr>
      <vt:lpstr>Activity #3 – Criteria for SJ Entries</vt:lpstr>
      <vt:lpstr>Forward to Feedback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T2L PD : Science Journaling</dc:title>
  <dc:creator>Windows User</dc:creator>
  <cp:lastModifiedBy>Windows User</cp:lastModifiedBy>
  <cp:revision>12</cp:revision>
  <cp:lastPrinted>2015-10-21T18:10:35Z</cp:lastPrinted>
  <dcterms:created xsi:type="dcterms:W3CDTF">2015-10-21T13:16:42Z</dcterms:created>
  <dcterms:modified xsi:type="dcterms:W3CDTF">2016-03-25T19:04:07Z</dcterms:modified>
</cp:coreProperties>
</file>